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4"/>
  </p:notesMasterIdLst>
  <p:sldIdLst>
    <p:sldId id="256" r:id="rId2"/>
    <p:sldId id="270" r:id="rId3"/>
    <p:sldId id="259" r:id="rId4"/>
    <p:sldId id="283" r:id="rId5"/>
    <p:sldId id="284" r:id="rId6"/>
    <p:sldId id="272" r:id="rId7"/>
    <p:sldId id="288" r:id="rId8"/>
    <p:sldId id="285" r:id="rId9"/>
    <p:sldId id="286" r:id="rId10"/>
    <p:sldId id="287" r:id="rId11"/>
    <p:sldId id="289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651A22D-1EBA-4404-B5EB-D03091C02200}">
          <p14:sldIdLst>
            <p14:sldId id="256"/>
            <p14:sldId id="270"/>
            <p14:sldId id="259"/>
            <p14:sldId id="283"/>
            <p14:sldId id="284"/>
            <p14:sldId id="272"/>
            <p14:sldId id="288"/>
            <p14:sldId id="285"/>
            <p14:sldId id="286"/>
            <p14:sldId id="287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86660" autoAdjust="0"/>
  </p:normalViewPr>
  <p:slideViewPr>
    <p:cSldViewPr>
      <p:cViewPr varScale="1">
        <p:scale>
          <a:sx n="74" d="100"/>
          <a:sy n="74" d="100"/>
        </p:scale>
        <p:origin x="17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BB595-E4C7-4D0F-BD76-7E7CA5A841CF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DF520-2752-40E3-9697-4D920B814FF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38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DF520-2752-40E3-9697-4D920B814FF8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BE9BF3-B1AF-4A19-B808-B51A507CBAA5}" type="datetimeFigureOut">
              <a:rPr lang="it-IT" smtClean="0"/>
              <a:pPr/>
              <a:t>31/07/2023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E9062F-0DFF-49A1-A1AD-B6E4585FB6F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229600" cy="1008111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 err="1">
                <a:solidFill>
                  <a:schemeClr val="tx1"/>
                </a:solidFill>
              </a:rPr>
              <a:t>Italian</a:t>
            </a:r>
            <a:r>
              <a:rPr lang="it-IT" sz="3200" b="1" dirty="0">
                <a:solidFill>
                  <a:schemeClr val="tx1"/>
                </a:solidFill>
              </a:rPr>
              <a:t> </a:t>
            </a:r>
            <a:r>
              <a:rPr lang="it-IT" sz="3200" b="1" dirty="0" err="1">
                <a:solidFill>
                  <a:schemeClr val="tx1"/>
                </a:solidFill>
              </a:rPr>
              <a:t>geography</a:t>
            </a:r>
            <a:br>
              <a:rPr lang="it-IT" sz="3200" b="1" dirty="0">
                <a:solidFill>
                  <a:schemeClr val="tx1"/>
                </a:solidFill>
              </a:rPr>
            </a:br>
            <a:endParaRPr lang="it-IT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9144000" cy="1340990"/>
          </a:xfrm>
        </p:spPr>
        <p:txBody>
          <a:bodyPr>
            <a:noAutofit/>
          </a:bodyPr>
          <a:lstStyle/>
          <a:p>
            <a:pPr algn="ctr"/>
            <a:r>
              <a:rPr lang="it-IT" sz="2400" b="1" dirty="0" err="1">
                <a:solidFill>
                  <a:schemeClr val="tx1"/>
                </a:solidFill>
              </a:rPr>
              <a:t>Ins</a:t>
            </a:r>
            <a:r>
              <a:rPr lang="it-IT" sz="2400" b="1" dirty="0">
                <a:solidFill>
                  <a:schemeClr val="tx1"/>
                </a:solidFill>
              </a:rPr>
              <a:t>. Francesca Busi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Classe IV A, Scuola Primaria di </a:t>
            </a:r>
            <a:r>
              <a:rPr lang="it-IT" sz="2400" b="1" dirty="0" err="1">
                <a:solidFill>
                  <a:schemeClr val="tx1"/>
                </a:solidFill>
              </a:rPr>
              <a:t>Corsalone</a:t>
            </a:r>
            <a:endParaRPr lang="it-IT" sz="2400" b="1" dirty="0">
              <a:solidFill>
                <a:schemeClr val="tx1"/>
              </a:solidFill>
            </a:endParaRP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Anno Scolastico 2022- 2023</a:t>
            </a:r>
          </a:p>
        </p:txBody>
      </p:sp>
      <p:pic>
        <p:nvPicPr>
          <p:cNvPr id="1026" name="Picture 2" descr="C:\Users\franc\Desktop\CLIL E PROGETTO LETTURA 2023\foto\1200px-Italy_reg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85860"/>
            <a:ext cx="3308328" cy="3733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69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2° lezione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2844" y="1571612"/>
            <a:ext cx="6543692" cy="3686188"/>
          </a:xfrm>
        </p:spPr>
        <p:txBody>
          <a:bodyPr>
            <a:normAutofit fontScale="62500" lnSpcReduction="20000"/>
          </a:bodyPr>
          <a:lstStyle/>
          <a:p>
            <a:r>
              <a:rPr lang="it-IT" dirty="0"/>
              <a:t>https://www.youtube.com/watch?v=IwBe7e8d74Y</a:t>
            </a:r>
          </a:p>
          <a:p>
            <a:r>
              <a:rPr lang="it-IT" dirty="0"/>
              <a:t>https://www.youtube.com/watch?v=dk8zDjQT0aE</a:t>
            </a:r>
          </a:p>
          <a:p>
            <a:r>
              <a:rPr lang="it-IT" dirty="0"/>
              <a:t>https://www.google.com/search?q=geography+VIDEO+FOR+KIDS&amp;ei=D4gRZNKSB5-rxc8PgOa98AY&amp;ved=0ahUKEwiS1uKSyN39AhWfVfEDHQBzD24Q4dUDCA8&amp;uact=5&amp;oq=geography+VIDEO+FOR+KIDS&amp;gs_lcp=Cgxnd3Mtd2l6LXNlcnAQAzoKCAAQRxDWBBCwAzoHCAAQsAMQQzoHCAAQgAQQEzoKCAAQFhAeEA8QEzoICAAQFhAeEBNKBAhBGABQ5gpYjxdg9xdoAXABeACAAX6IAdIGkgEDMi42mAEAoAEByAEKwAEB&amp;sclient=gws-wiz-serp#fpstate=ive&amp;vld=cid:29240023,vid:pkjJsYsy5cA</a:t>
            </a:r>
          </a:p>
          <a:p>
            <a:endParaRPr lang="it-IT" dirty="0"/>
          </a:p>
        </p:txBody>
      </p:sp>
      <p:pic>
        <p:nvPicPr>
          <p:cNvPr id="6" name="Immagine 5" descr="C:\Users\franc\Desktop\CLIL E PROGETTO LETTURA 2023\foto\IMG-05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8604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franc\Desktop\CLIL E PROGETTO LETTURA 2023\foto\IMG-05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636"/>
            <a:ext cx="2786082" cy="208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3° lezione</a:t>
            </a:r>
          </a:p>
        </p:txBody>
      </p:sp>
      <p:sp>
        <p:nvSpPr>
          <p:cNvPr id="9" name="Ovale 8"/>
          <p:cNvSpPr/>
          <p:nvPr/>
        </p:nvSpPr>
        <p:spPr>
          <a:xfrm>
            <a:off x="5214942" y="785794"/>
            <a:ext cx="3429024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dirty="0"/>
              <a:t>COMPOSIZIONE A GRUPPI </a:t>
            </a:r>
            <a:r>
              <a:rPr lang="it-IT" sz="1100" dirty="0" err="1"/>
              <a:t>DI</a:t>
            </a:r>
            <a:r>
              <a:rPr lang="it-IT" sz="1100" dirty="0"/>
              <a:t> UN  PUZZLE , COMPLETAMENTO </a:t>
            </a:r>
            <a:r>
              <a:rPr lang="it-IT" sz="1100" dirty="0" err="1"/>
              <a:t>DI</a:t>
            </a:r>
            <a:r>
              <a:rPr lang="it-IT" sz="1100" dirty="0"/>
              <a:t> CLOZE ,  DOMANDE SUL PUZZLE DELL'ITALIA COSTRUITO A GRUPPI</a:t>
            </a:r>
          </a:p>
        </p:txBody>
      </p:sp>
      <p:pic>
        <p:nvPicPr>
          <p:cNvPr id="7" name="Segnaposto contenuto 6" descr="C:\Users\franc\Desktop\CLIL E PROGETTO LETTURA 2023\foto\IMG-055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C:\Users\franc\Desktop\CLIL E PROGETTO LETTURA 2023\foto\IMG-05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59645" y="4368044"/>
            <a:ext cx="2844857" cy="213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C:\Users\franc\Desktop\CLIL E PROGETTO LETTURA 2023\foto\IMG-05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86124"/>
            <a:ext cx="3397674" cy="25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4° lezione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4500562" y="2214554"/>
            <a:ext cx="4357718" cy="3000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Le parole che conosco: ogni alunno scrive le parole di </a:t>
            </a:r>
            <a:r>
              <a:rPr lang="it-IT" dirty="0" err="1"/>
              <a:t>geo-scienze</a:t>
            </a:r>
            <a:r>
              <a:rPr lang="it-IT" dirty="0"/>
              <a:t> apprese in questo percorso nel proprio quaderno, in modo libero.</a:t>
            </a:r>
          </a:p>
          <a:p>
            <a:pPr algn="ctr"/>
            <a:r>
              <a:rPr lang="it-IT" dirty="0"/>
              <a:t>In fine è stata compiuta l’autovalutazione da parte degli studenti.</a:t>
            </a:r>
          </a:p>
        </p:txBody>
      </p:sp>
      <p:pic>
        <p:nvPicPr>
          <p:cNvPr id="8" name="image1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532106" cy="47085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Che cosa è il </a:t>
            </a:r>
            <a:r>
              <a:rPr lang="it-IT" sz="3200" dirty="0" err="1"/>
              <a:t>clil</a:t>
            </a:r>
            <a:r>
              <a:rPr lang="it-IT" sz="3200" dirty="0"/>
              <a:t> e perché si usa</a:t>
            </a:r>
          </a:p>
        </p:txBody>
      </p:sp>
      <p:sp>
        <p:nvSpPr>
          <p:cNvPr id="3" name="Ovale 2"/>
          <p:cNvSpPr/>
          <p:nvPr/>
        </p:nvSpPr>
        <p:spPr>
          <a:xfrm>
            <a:off x="1043608" y="1700808"/>
            <a:ext cx="7056784" cy="424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CLIL, Content and Language </a:t>
            </a:r>
            <a:r>
              <a:rPr lang="it-IT" dirty="0" err="1">
                <a:solidFill>
                  <a:schemeClr val="tx1"/>
                </a:solidFill>
              </a:rPr>
              <a:t>Integrated</a:t>
            </a:r>
            <a:r>
              <a:rPr lang="it-IT" dirty="0">
                <a:solidFill>
                  <a:schemeClr val="tx1"/>
                </a:solidFill>
              </a:rPr>
              <a:t> Learning, indica la metodologia didattica che consiste nell’insegnamento in lingua straniera delle discipline ed è centrata sugli apprendimenti. Essa prevede che i percorsi didattici siano inclusivi e attivi.</a:t>
            </a:r>
          </a:p>
          <a:p>
            <a:r>
              <a:rPr lang="it-IT" dirty="0">
                <a:solidFill>
                  <a:schemeClr val="tx1"/>
                </a:solidFill>
              </a:rPr>
              <a:t>Il CLIL mira a sviluppare: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abilità comunicative,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abilità relazionali,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abilità cognitive generali e specifiche.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918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2932"/>
            <a:ext cx="9144000" cy="3501008"/>
          </a:xfrm>
        </p:spPr>
        <p:txBody>
          <a:bodyPr>
            <a:noAutofit/>
          </a:bodyPr>
          <a:lstStyle/>
          <a:p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016821"/>
            <a:ext cx="9144000" cy="28411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dirty="0">
                <a:solidFill>
                  <a:schemeClr val="tx1"/>
                </a:solidFill>
              </a:rPr>
              <a:t>Ho lavorato tramite discussioni di gruppo e giochi così da veicolare le conversazioni e controllare gli argomenti che potevano emergere dalle riflessioni espresse in classe.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73018"/>
              </p:ext>
            </p:extLst>
          </p:nvPr>
        </p:nvGraphicFramePr>
        <p:xfrm>
          <a:off x="1" y="-22856"/>
          <a:ext cx="914400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5">
                  <a:extLst>
                    <a:ext uri="{9D8B030D-6E8A-4147-A177-3AD203B41FA5}">
                      <a16:colId xmlns:a16="http://schemas.microsoft.com/office/drawing/2014/main" val="3686040954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3382612334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1508355202"/>
                    </a:ext>
                  </a:extLst>
                </a:gridCol>
                <a:gridCol w="1737312">
                  <a:extLst>
                    <a:ext uri="{9D8B030D-6E8A-4147-A177-3AD203B41FA5}">
                      <a16:colId xmlns:a16="http://schemas.microsoft.com/office/drawing/2014/main" val="145909448"/>
                    </a:ext>
                  </a:extLst>
                </a:gridCol>
                <a:gridCol w="1691682">
                  <a:extLst>
                    <a:ext uri="{9D8B030D-6E8A-4147-A177-3AD203B41FA5}">
                      <a16:colId xmlns:a16="http://schemas.microsoft.com/office/drawing/2014/main" val="424006742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DISCIPLINE COINVOLTA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DESTINATARI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TEMPI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SPAZI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/>
                        <a:t>MATERIALI E STRUMENTI UTILIZZATI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603809"/>
                  </a:ext>
                </a:extLst>
              </a:tr>
              <a:tr h="2580322">
                <a:tc>
                  <a:txBody>
                    <a:bodyPr/>
                    <a:lstStyle/>
                    <a:p>
                      <a:r>
                        <a:rPr lang="it-IT" sz="1800" b="1" dirty="0"/>
                        <a:t>GEOGRAFIA</a:t>
                      </a:r>
                    </a:p>
                    <a:p>
                      <a:endParaRPr lang="it-IT" sz="1800" b="1" dirty="0"/>
                    </a:p>
                    <a:p>
                      <a:r>
                        <a:rPr lang="it-IT" sz="1800" b="0" dirty="0"/>
                        <a:t>INTRECCI INTERDISCIPLINARI</a:t>
                      </a:r>
                      <a:endParaRPr lang="it-IT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/>
                        <a:t>SCIENZE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dirty="0"/>
                        <a:t>MUSICA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800" dirty="0"/>
                        <a:t>ARTE E IMMAGINE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GLI</a:t>
                      </a:r>
                      <a:r>
                        <a:rPr lang="it-IT" sz="1800" baseline="0" dirty="0"/>
                        <a:t> ALUNNI DELLA CLASSE IV DELLA SCUOLA PRIMARIA </a:t>
                      </a:r>
                      <a:r>
                        <a:rPr lang="it-IT" sz="1800" baseline="0" dirty="0" err="1"/>
                        <a:t>DI</a:t>
                      </a:r>
                      <a:r>
                        <a:rPr lang="it-IT" sz="1800" baseline="0" dirty="0"/>
                        <a:t> CORSALONE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4</a:t>
                      </a:r>
                      <a:r>
                        <a:rPr lang="it-IT" sz="1600" baseline="0" dirty="0"/>
                        <a:t> </a:t>
                      </a:r>
                      <a:r>
                        <a:rPr lang="it-IT" sz="1600" dirty="0"/>
                        <a:t>LEZIONI </a:t>
                      </a:r>
                      <a:r>
                        <a:rPr lang="it-IT" sz="1600" dirty="0" err="1"/>
                        <a:t>DI</a:t>
                      </a:r>
                      <a:r>
                        <a:rPr lang="it-IT" sz="1600" dirty="0"/>
                        <a:t> 2 ORE CIASCUNA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AULA</a:t>
                      </a:r>
                      <a:r>
                        <a:rPr lang="it-IT" sz="1800" baseline="0" dirty="0"/>
                        <a:t> </a:t>
                      </a:r>
                      <a:r>
                        <a:rPr lang="it-IT" sz="1800" baseline="0" dirty="0" err="1"/>
                        <a:t>DI</a:t>
                      </a:r>
                      <a:r>
                        <a:rPr lang="it-IT" sz="1800" baseline="0" dirty="0"/>
                        <a:t> CLASSE E BIBLIOTECA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/>
                        <a:t>QUADERNI,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/>
                        <a:t>PASTELLI,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/>
                        <a:t>COLLA,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/>
                        <a:t>FORBICI,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/>
                        <a:t>NASTRO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dirty="0"/>
                        <a:t>ADESIVO,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/>
                        <a:t>FOGLI FORMATO A4,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/>
                        <a:t>PUZZLE,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dirty="0"/>
                        <a:t>LIM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865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95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it-IT" dirty="0"/>
              <a:t>THE PROJECT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b="1" u="sng" dirty="0"/>
              <a:t>DISCIPLINE COINVOLTE:</a:t>
            </a:r>
            <a:r>
              <a:rPr lang="it-IT" u="sng" dirty="0"/>
              <a:t> </a:t>
            </a:r>
            <a:r>
              <a:rPr lang="it-IT" dirty="0"/>
              <a:t>    </a:t>
            </a:r>
          </a:p>
          <a:p>
            <a:pPr lvl="0">
              <a:buNone/>
            </a:pPr>
            <a:r>
              <a:rPr lang="it-IT" dirty="0"/>
              <a:t>SCIENZE</a:t>
            </a:r>
          </a:p>
          <a:p>
            <a:pPr lvl="0">
              <a:buNone/>
            </a:pPr>
            <a:r>
              <a:rPr lang="it-IT" dirty="0"/>
              <a:t>MUSICA</a:t>
            </a:r>
          </a:p>
          <a:p>
            <a:pPr lvl="0">
              <a:buNone/>
            </a:pPr>
            <a:r>
              <a:rPr lang="it-IT" dirty="0"/>
              <a:t>ARTE E IMMAGINE</a:t>
            </a:r>
          </a:p>
          <a:p>
            <a:pPr>
              <a:buNone/>
            </a:pPr>
            <a:r>
              <a:rPr lang="it-IT" dirty="0"/>
              <a:t> </a:t>
            </a:r>
          </a:p>
          <a:p>
            <a:pPr>
              <a:buNone/>
            </a:pPr>
            <a:r>
              <a:rPr lang="it-IT" b="1" u="sng" dirty="0"/>
              <a:t>DESTINATARI:</a:t>
            </a:r>
            <a:r>
              <a:rPr lang="it-IT" u="sng" dirty="0"/>
              <a:t> </a:t>
            </a:r>
            <a:r>
              <a:rPr lang="it-IT" dirty="0"/>
              <a:t>   </a:t>
            </a:r>
          </a:p>
          <a:p>
            <a:pPr>
              <a:buNone/>
            </a:pPr>
            <a:r>
              <a:rPr lang="it-IT" dirty="0"/>
              <a:t>ALUNNI DELLA CLASSA 4° A DELLA SCUOLA PRIMARIA </a:t>
            </a:r>
            <a:r>
              <a:rPr lang="it-IT" dirty="0" err="1"/>
              <a:t>DI</a:t>
            </a:r>
            <a:r>
              <a:rPr lang="it-IT" dirty="0"/>
              <a:t> CORSALONE</a:t>
            </a:r>
          </a:p>
          <a:p>
            <a:pPr>
              <a:buNone/>
            </a:pPr>
            <a:endParaRPr lang="it-IT" b="1" u="sng" dirty="0"/>
          </a:p>
          <a:p>
            <a:pPr>
              <a:buNone/>
            </a:pPr>
            <a:r>
              <a:rPr lang="it-IT" b="1" u="sng" dirty="0"/>
              <a:t>OBIETTIVI:</a:t>
            </a:r>
            <a:r>
              <a:rPr lang="it-IT" u="sng" dirty="0"/>
              <a:t> </a:t>
            </a:r>
            <a:r>
              <a:rPr lang="it-IT" dirty="0"/>
              <a:t>  </a:t>
            </a:r>
          </a:p>
          <a:p>
            <a:pPr marL="651510" indent="-514350">
              <a:buAutoNum type="arabicPeriod"/>
            </a:pPr>
            <a:r>
              <a:rPr lang="it-IT" dirty="0"/>
              <a:t>ORIENTARSI SU UNA CARTA FISICA E POLITICA</a:t>
            </a:r>
          </a:p>
          <a:p>
            <a:pPr marL="651510" indent="-514350">
              <a:buAutoNum type="arabicPeriod"/>
            </a:pPr>
            <a:r>
              <a:rPr lang="it-IT" dirty="0"/>
              <a:t>RIPRODURRE UNA CARTA FISICA ASCOLTANDO I COMANDI DATI</a:t>
            </a:r>
          </a:p>
          <a:p>
            <a:pPr marL="651510" indent="-514350">
              <a:buAutoNum type="arabicPeriod"/>
            </a:pPr>
            <a:r>
              <a:rPr lang="it-IT" dirty="0"/>
              <a:t>ASCOLTARE CANZONI CON PAROLE RELATIVE AL VOCABOLARIO GEOGRAFICO</a:t>
            </a:r>
          </a:p>
          <a:p>
            <a:pPr marL="651510" indent="-514350">
              <a:buAutoNum type="arabicPeriod"/>
            </a:pPr>
            <a:r>
              <a:rPr lang="it-IT" dirty="0"/>
              <a:t>IMPARARE NUOVI VOCABOLI DEL LINGUAGGIO SCIENTIFICO-GEOGRAFICO</a:t>
            </a:r>
          </a:p>
          <a:p>
            <a:pPr marL="651510" indent="-514350">
              <a:buAutoNum type="arabicPeriod"/>
            </a:pPr>
            <a:r>
              <a:rPr lang="it-IT" dirty="0"/>
              <a:t>GIOCARE USANDO PAROLE DEL LINGUAGGIO GEOGRAFICO</a:t>
            </a:r>
          </a:p>
          <a:p>
            <a:pPr marL="651510" indent="-514350">
              <a:buNone/>
            </a:pPr>
            <a:endParaRPr lang="it-IT" dirty="0"/>
          </a:p>
          <a:p>
            <a:pPr marL="651510" indent="-514350">
              <a:buAutoNum type="arabicPeriod"/>
            </a:pPr>
            <a:endParaRPr lang="it-IT" dirty="0"/>
          </a:p>
          <a:p>
            <a:pPr marL="651510" indent="-514350">
              <a:buAutoNum type="arabicPeriod"/>
            </a:pP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THE PROJECT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u="sng" dirty="0"/>
              <a:t>ARGOMENTI :</a:t>
            </a:r>
          </a:p>
          <a:p>
            <a:pPr marL="651510" indent="-514350">
              <a:buAutoNum type="arabicParenR"/>
            </a:pPr>
            <a:r>
              <a:rPr lang="it-IT" dirty="0"/>
              <a:t>LAND ENVIRONMENTS IN ITALY</a:t>
            </a:r>
          </a:p>
          <a:p>
            <a:pPr marL="651510" indent="-514350">
              <a:buAutoNum type="arabicParenR"/>
            </a:pPr>
            <a:r>
              <a:rPr lang="en-US" dirty="0"/>
              <a:t>CHANGES DUE TO NATURAL AGENTS OF THE TERRITORY</a:t>
            </a:r>
            <a:endParaRPr lang="it-IT" dirty="0"/>
          </a:p>
          <a:p>
            <a:pPr>
              <a:buNone/>
            </a:pPr>
            <a:r>
              <a:rPr lang="it-IT" b="1" u="sng" dirty="0"/>
              <a:t>TEMPISTICA:</a:t>
            </a:r>
            <a:r>
              <a:rPr lang="it-IT" u="sng" dirty="0"/>
              <a:t> </a:t>
            </a:r>
            <a:endParaRPr lang="it-IT" dirty="0"/>
          </a:p>
          <a:p>
            <a:pPr>
              <a:buNone/>
            </a:pPr>
            <a:r>
              <a:rPr lang="it-IT" dirty="0"/>
              <a:t>4 LEZIONI </a:t>
            </a:r>
            <a:r>
              <a:rPr lang="it-IT" dirty="0" err="1"/>
              <a:t>DI</a:t>
            </a:r>
            <a:r>
              <a:rPr lang="it-IT" dirty="0"/>
              <a:t> 2 ore CIASCUNA       </a:t>
            </a:r>
          </a:p>
          <a:p>
            <a:pPr>
              <a:buNone/>
            </a:pPr>
            <a:r>
              <a:rPr lang="it-IT" b="1" u="sng" dirty="0"/>
              <a:t>VALUTAZIONE</a:t>
            </a:r>
            <a:r>
              <a:rPr lang="it-IT" b="1" dirty="0"/>
              <a:t>:</a:t>
            </a:r>
            <a:r>
              <a:rPr lang="it-IT" dirty="0"/>
              <a:t>  </a:t>
            </a:r>
          </a:p>
          <a:p>
            <a:pPr>
              <a:buNone/>
            </a:pPr>
            <a:r>
              <a:rPr lang="it-IT" dirty="0"/>
              <a:t>LA VALUTAZIONE  SARÀ  ORALE IN ITINERE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" y="-387424"/>
            <a:ext cx="9144000" cy="103034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CLIL TOPIC PLANNING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42844" y="551114"/>
          <a:ext cx="9001156" cy="7449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3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292">
                <a:tc gridSpan="4">
                  <a:txBody>
                    <a:bodyPr/>
                    <a:lstStyle/>
                    <a:p>
                      <a:r>
                        <a:rPr kumimoji="0" lang="en-US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ITALIAN</a:t>
                      </a:r>
                      <a:r>
                        <a:rPr kumimoji="0" lang="en-US" sz="10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GEOGRAPHY </a:t>
                      </a:r>
                      <a:r>
                        <a:rPr kumimoji="0" lang="en-US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–A PROJECT FOR THE COURSES 4°A OF THE PRIMARY SCHOOL OF CORSALONE</a:t>
                      </a:r>
                      <a:endParaRPr lang="it-IT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92">
                <a:tc>
                  <a:txBody>
                    <a:bodyPr/>
                    <a:lstStyle/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CONTENT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COGNITION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CULTURE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3335">
                <a:tc>
                  <a:txBody>
                    <a:bodyPr/>
                    <a:lstStyle/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I will teach:</a:t>
                      </a:r>
                      <a:endParaRPr kumimoji="0"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 a map in English</a:t>
                      </a:r>
                    </a:p>
                    <a:p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Knowing how to orient oneself in space by listening to directions</a:t>
                      </a:r>
                    </a:p>
                    <a:p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 new words of geographical and scientific language</a:t>
                      </a:r>
                    </a:p>
                    <a:p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Recognize the specific vocabulary learned in drawings and songs</a:t>
                      </a:r>
                      <a:endParaRPr kumimoji="0"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 to read both a physical and political map by identifying its constituent elements</a:t>
                      </a:r>
                    </a:p>
                    <a:p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Knowing how to reproduce it by listening to directions</a:t>
                      </a:r>
                    </a:p>
                    <a:p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Knowing how to read exercises, commands and games and knowing how to complete them using a specific language</a:t>
                      </a:r>
                    </a:p>
                    <a:p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 a puzzle together as a group</a:t>
                      </a:r>
                    </a:p>
                    <a:p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Move following indications that indicate sense of direction</a:t>
                      </a:r>
                    </a:p>
                    <a:p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Answering stimulating questions about nature</a:t>
                      </a:r>
                    </a:p>
                    <a:p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 the atmospheric, physical, natural agents that can modify an environment.</a:t>
                      </a:r>
                      <a:endParaRPr lang="it-I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Times New Roman"/>
                        </a:rPr>
                        <a:t>Know Italy.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Times New Roman"/>
                        </a:rPr>
                        <a:t>Know the cardinal points.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Times New Roman"/>
                        </a:rPr>
                        <a:t>Know rivers, lakes, seas, mountain ranges and mountains.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Times New Roman"/>
                        </a:rPr>
                        <a:t>Respect the work of the individual in relation to the success of teamwork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j-lt"/>
                          <a:ea typeface="Times New Roman"/>
                          <a:cs typeface="Times New Roman"/>
                        </a:rPr>
                        <a:t>Know the importance of being attentive</a:t>
                      </a:r>
                      <a:endParaRPr lang="it-IT" sz="10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Discuss in group/pair with mutual respect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Ask classmates orally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Cooperative learning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Teamwork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Laboratory work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Use simple language that is easy for the class to understand, taking into account special needs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Linguistic objectives: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language learning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 geographic-scientific vocabulary: cardinal points, rivers, lakes, seas, mountain ranges, mountains.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Finding the most important elements on a map: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</a:t>
                      </a: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-questions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Where?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Why?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environmental changes due to natural factors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LANGUAGE TO LEARN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 management in relation to group work to make a game like a puzzle (Can you pass it to me? Can you show me? Does this fit? Etc...)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000" dirty="0"/>
                        <a:t>Descriptions of a geographical map (this river is long ...; this mountain is high ...; is the Tyrrhenian Sea to the east or west?)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LANGUAGE THROUGH LEARNING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 language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Follow signs for orientation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Respond to commands to play movement games (including through sound impulses, such as songs)</a:t>
                      </a:r>
                    </a:p>
                    <a:p>
                      <a:endParaRPr kumimoji="0" lang="it-IT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60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229600" cy="1143000"/>
          </a:xfrm>
        </p:spPr>
        <p:txBody>
          <a:bodyPr/>
          <a:lstStyle/>
          <a:p>
            <a:pPr algn="ctr"/>
            <a:r>
              <a:rPr lang="it-IT" dirty="0"/>
              <a:t>Il progetto in sintesi</a:t>
            </a:r>
          </a:p>
        </p:txBody>
      </p:sp>
      <p:pic>
        <p:nvPicPr>
          <p:cNvPr id="1026" name="Picture 2" descr="C:\Users\franc\Desktop\CLIL E PROGETTO LETTURA 2023\foto\IMG-0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86444" y="-5643626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072198" y="5572140"/>
            <a:ext cx="27146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/>
              <a:t>1° lezione</a:t>
            </a:r>
          </a:p>
        </p:txBody>
      </p:sp>
      <p:sp>
        <p:nvSpPr>
          <p:cNvPr id="5" name="Esplosione 2 4"/>
          <p:cNvSpPr/>
          <p:nvPr/>
        </p:nvSpPr>
        <p:spPr>
          <a:xfrm>
            <a:off x="-714412" y="-1071594"/>
            <a:ext cx="10644262" cy="792959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  <a:r>
              <a:rPr lang="it-IT" sz="1600" dirty="0"/>
              <a:t>ABBIAMO PARLATO DELLA CARTINA FISICA DELL'ITALIA: MONTAGNE, COLLINE, PIANURE, LE ATTIVITÀ CHE SI POSSONO FARE IN QUESTI TERRITORI IN BASE ALLA LORO CONFORMAZIONE E ABBIAMO RIFLETTUTO SU DOVE SIA PIÙ FAVOREVOLE VIVERE IN BASE ALLA CONFORMAZIONE DEL TERROTORIO E QUELLO CHE OFFRE. LA CONVERSAZIONE IN INGLESE È STATA CONDOTTA DALL'INSEGNANTE CON DOMANDE STIMOLO. ABBIAMO POI FATTO IL DISEGNO DELL'ITALIA FISICA SEGNANDO I PUNTI CARDINALI (NORTH, SOUTH, EAST, WEST).</a:t>
            </a:r>
            <a:endParaRPr lang="it-IT" sz="1000" dirty="0"/>
          </a:p>
        </p:txBody>
      </p:sp>
      <p:pic>
        <p:nvPicPr>
          <p:cNvPr id="7" name="image3.jpe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42908" y="142852"/>
            <a:ext cx="2214578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2° lezione</a:t>
            </a:r>
          </a:p>
        </p:txBody>
      </p:sp>
      <p:sp>
        <p:nvSpPr>
          <p:cNvPr id="4" name="Goccia 3"/>
          <p:cNvSpPr/>
          <p:nvPr/>
        </p:nvSpPr>
        <p:spPr>
          <a:xfrm>
            <a:off x="357158" y="1500174"/>
            <a:ext cx="8286808" cy="392906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dirty="0"/>
              <a:t>I CAMBIAMENTI DEL TERRITORIO PROVOCATI DA CORSI </a:t>
            </a:r>
            <a:r>
              <a:rPr lang="it-IT" dirty="0" err="1"/>
              <a:t>D'ACQUA</a:t>
            </a:r>
            <a:r>
              <a:rPr lang="it-IT" dirty="0"/>
              <a:t>, TERREMOTI, ERUZIONE </a:t>
            </a:r>
            <a:r>
              <a:rPr lang="it-IT" dirty="0" err="1"/>
              <a:t>DI</a:t>
            </a:r>
            <a:r>
              <a:rPr lang="it-IT" dirty="0"/>
              <a:t> VULCANI. PORTIAMO AVANTI LA NOSTRA LEZIONE </a:t>
            </a:r>
            <a:r>
              <a:rPr lang="it-IT" dirty="0" err="1"/>
              <a:t>DI</a:t>
            </a:r>
            <a:r>
              <a:rPr lang="it-IT" dirty="0"/>
              <a:t> GEO-ENGLISH CON VIDEO E GIOCHI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2256</TotalTime>
  <Words>876</Words>
  <Application>Microsoft Office PowerPoint</Application>
  <PresentationFormat>Presentazione su schermo (4:3)</PresentationFormat>
  <Paragraphs>147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Vertice</vt:lpstr>
      <vt:lpstr>Italian geography </vt:lpstr>
      <vt:lpstr>Che cosa è il clil e perché si usa</vt:lpstr>
      <vt:lpstr>    </vt:lpstr>
      <vt:lpstr>THE PROJECT</vt:lpstr>
      <vt:lpstr>THE PROJECT</vt:lpstr>
      <vt:lpstr>CLIL TOPIC PLANNING</vt:lpstr>
      <vt:lpstr>Il progetto in sintesi</vt:lpstr>
      <vt:lpstr>1° lezione</vt:lpstr>
      <vt:lpstr>2° lezione</vt:lpstr>
      <vt:lpstr>2° lezione</vt:lpstr>
      <vt:lpstr>3° lezione</vt:lpstr>
      <vt:lpstr>4° lezione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mikela</dc:creator>
  <cp:lastModifiedBy>Flora Nardone</cp:lastModifiedBy>
  <cp:revision>86</cp:revision>
  <dcterms:created xsi:type="dcterms:W3CDTF">2016-06-06T06:32:32Z</dcterms:created>
  <dcterms:modified xsi:type="dcterms:W3CDTF">2023-07-31T13:11:34Z</dcterms:modified>
</cp:coreProperties>
</file>